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embeddedFontLst>
    <p:embeddedFont>
      <p:font typeface="Raleway"/>
      <p:bold r:id="rId17"/>
      <p:boldItalic r:id="rId18"/>
    </p:embeddedFont>
    <p:embeddedFont>
      <p:font typeface="Heebo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1" roundtripDataSignature="AMtx7mjwqOOqEaeUIm2uDLChv+M5WUsZ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eb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Heeb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jpg>
</file>

<file path=ppt/media/image12.jpg>
</file>

<file path=ppt/media/image3.png>
</file>

<file path=ppt/media/image4.png>
</file>

<file path=ppt/media/image5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388620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1588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1588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iw-I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iw-IL"/>
              <a:t>כשהחיים נותנים לך נותנים-תכסה אותם בפלסטיק ממוחזר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3" name="Google Shape;73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1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21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17500" lvl="1" marL="914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21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algn="r"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4" name="Google Shape;44;p2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2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2" name="Google Shape;52;p2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2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4" name="Google Shape;54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5" name="Google Shape;65;p2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6" name="Google Shape;66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-I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8F3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79019" y="-1197676"/>
            <a:ext cx="17192766" cy="11484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79019" y="-312800"/>
            <a:ext cx="7906767" cy="1186015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 rot="5400000">
            <a:off x="7703726" y="3314844"/>
            <a:ext cx="4223225" cy="3657313"/>
          </a:xfrm>
          <a:custGeom>
            <a:rect b="b" l="l" r="r" t="t"/>
            <a:pathLst>
              <a:path extrusionOk="0" h="5499100" w="6350000">
                <a:moveTo>
                  <a:pt x="0" y="5499100"/>
                </a:moveTo>
                <a:lnTo>
                  <a:pt x="3175000" y="0"/>
                </a:lnTo>
                <a:lnTo>
                  <a:pt x="6350000" y="5499100"/>
                </a:lnTo>
                <a:close/>
              </a:path>
            </a:pathLst>
          </a:custGeom>
          <a:solidFill>
            <a:srgbClr val="F8F8F3"/>
          </a:solidFill>
          <a:ln>
            <a:noFill/>
          </a:ln>
        </p:spPr>
      </p:sp>
      <p:sp>
        <p:nvSpPr>
          <p:cNvPr id="95" name="Google Shape;95;p1"/>
          <p:cNvSpPr/>
          <p:nvPr/>
        </p:nvSpPr>
        <p:spPr>
          <a:xfrm>
            <a:off x="-231370" y="-145027"/>
            <a:ext cx="10809758" cy="10631791"/>
          </a:xfrm>
          <a:prstGeom prst="rect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"/>
          <p:cNvSpPr txBox="1"/>
          <p:nvPr/>
        </p:nvSpPr>
        <p:spPr>
          <a:xfrm>
            <a:off x="1168856" y="3062731"/>
            <a:ext cx="8675511" cy="51090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16600" u="none" cap="none" strike="noStrike">
                <a:solidFill>
                  <a:srgbClr val="F8F8F3"/>
                </a:solidFill>
                <a:latin typeface="Heebo"/>
                <a:ea typeface="Heebo"/>
                <a:cs typeface="Heebo"/>
                <a:sym typeface="Heebo"/>
              </a:rPr>
              <a:t>גאווה ישראלית</a:t>
            </a:r>
            <a:endParaRPr b="1" i="0" sz="16600" u="none" cap="none" strike="noStrike">
              <a:solidFill>
                <a:srgbClr val="F8F8F3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8F3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"/>
          <p:cNvSpPr/>
          <p:nvPr/>
        </p:nvSpPr>
        <p:spPr>
          <a:xfrm rot="-5400000">
            <a:off x="5612407" y="3314844"/>
            <a:ext cx="4223225" cy="3657313"/>
          </a:xfrm>
          <a:custGeom>
            <a:rect b="b" l="l" r="r" t="t"/>
            <a:pathLst>
              <a:path extrusionOk="0" h="5499100" w="6350000">
                <a:moveTo>
                  <a:pt x="0" y="5499100"/>
                </a:moveTo>
                <a:lnTo>
                  <a:pt x="3175000" y="0"/>
                </a:lnTo>
                <a:lnTo>
                  <a:pt x="6350000" y="5499100"/>
                </a:lnTo>
                <a:close/>
              </a:path>
            </a:pathLst>
          </a:custGeom>
          <a:solidFill>
            <a:srgbClr val="F8F8F3"/>
          </a:solidFill>
          <a:ln>
            <a:noFill/>
          </a:ln>
        </p:spPr>
      </p:sp>
      <p:sp>
        <p:nvSpPr>
          <p:cNvPr id="228" name="Google Shape;228;p11"/>
          <p:cNvSpPr/>
          <p:nvPr/>
        </p:nvSpPr>
        <p:spPr>
          <a:xfrm>
            <a:off x="76201" y="7886620"/>
            <a:ext cx="18211800" cy="2572776"/>
          </a:xfrm>
          <a:prstGeom prst="rect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" name="Google Shape;229;p11"/>
          <p:cNvGrpSpPr/>
          <p:nvPr/>
        </p:nvGrpSpPr>
        <p:grpSpPr>
          <a:xfrm>
            <a:off x="8293657" y="2568928"/>
            <a:ext cx="8675511" cy="5149144"/>
            <a:chOff x="0" y="0"/>
            <a:chExt cx="11567348" cy="6865525"/>
          </a:xfrm>
        </p:grpSpPr>
        <p:sp>
          <p:nvSpPr>
            <p:cNvPr id="230" name="Google Shape;230;p11"/>
            <p:cNvSpPr txBox="1"/>
            <p:nvPr/>
          </p:nvSpPr>
          <p:spPr>
            <a:xfrm>
              <a:off x="0" y="0"/>
              <a:ext cx="11567348" cy="14191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79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7000" u="none" cap="none" strike="noStrike">
                <a:solidFill>
                  <a:srgbClr val="F8F8F3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31" name="Google Shape;231;p11"/>
            <p:cNvSpPr/>
            <p:nvPr/>
          </p:nvSpPr>
          <p:spPr>
            <a:xfrm>
              <a:off x="0" y="3676859"/>
              <a:ext cx="2498639" cy="195914"/>
            </a:xfrm>
            <a:prstGeom prst="rect">
              <a:avLst/>
            </a:prstGeom>
            <a:solidFill>
              <a:srgbClr val="F8F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1"/>
            <p:cNvSpPr txBox="1"/>
            <p:nvPr/>
          </p:nvSpPr>
          <p:spPr>
            <a:xfrm>
              <a:off x="0" y="4636675"/>
              <a:ext cx="11077493" cy="22288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iw-IL" sz="3000" u="none" cap="none" strike="noStrike">
                  <a:solidFill>
                    <a:srgbClr val="F8F8F3"/>
                  </a:solidFill>
                  <a:latin typeface="Raleway"/>
                  <a:ea typeface="Raleway"/>
                  <a:cs typeface="Raleway"/>
                  <a:sym typeface="Raleway"/>
                </a:rPr>
                <a:t>Presentations are communication tools that can be used as demonstrations, lectures, speeches, reports, and more.</a:t>
              </a:r>
              <a:endParaRPr/>
            </a:p>
          </p:txBody>
        </p:sp>
      </p:grpSp>
      <p:pic>
        <p:nvPicPr>
          <p:cNvPr id="233" name="Google Shape;23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627564"/>
            <a:ext cx="6883399" cy="1032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06912" y="-419100"/>
            <a:ext cx="11181088" cy="811663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1"/>
          <p:cNvSpPr/>
          <p:nvPr/>
        </p:nvSpPr>
        <p:spPr>
          <a:xfrm>
            <a:off x="696246" y="7994255"/>
            <a:ext cx="17068800" cy="1908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הצטרפו אלינו </a:t>
            </a: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למשימתנו לצמצם את פסולת הפלסטיק בחקלאות ולקדם שיטות ברות -קיימא</a:t>
            </a:r>
            <a:endParaRPr/>
          </a:p>
          <a:p>
            <a:pPr indent="0" lvl="0" marL="0" marR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היכנסו לאתר עוד היום על מנת לעזור לנו לעשות שימוש חוזר, למחזר ולצמצם את  פסולת הפלסטיק.</a:t>
            </a:r>
            <a:endParaRPr b="0" i="0" sz="36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00501" y="1"/>
            <a:ext cx="10287002" cy="1028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3886200" y="54737"/>
            <a:ext cx="15657827" cy="10432027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"/>
          <p:cNvSpPr/>
          <p:nvPr/>
        </p:nvSpPr>
        <p:spPr>
          <a:xfrm rot="5400000">
            <a:off x="811699" y="3521456"/>
            <a:ext cx="4223225" cy="3657313"/>
          </a:xfrm>
          <a:custGeom>
            <a:rect b="b" l="l" r="r" t="t"/>
            <a:pathLst>
              <a:path extrusionOk="0" h="5499100" w="6350000">
                <a:moveTo>
                  <a:pt x="0" y="5499100"/>
                </a:moveTo>
                <a:lnTo>
                  <a:pt x="3175000" y="0"/>
                </a:lnTo>
                <a:lnTo>
                  <a:pt x="6350000" y="5499100"/>
                </a:lnTo>
                <a:close/>
              </a:path>
            </a:pathLst>
          </a:custGeom>
          <a:solidFill>
            <a:srgbClr val="F8F8F3"/>
          </a:solidFill>
          <a:ln>
            <a:noFill/>
          </a:ln>
        </p:spPr>
      </p:sp>
      <p:sp>
        <p:nvSpPr>
          <p:cNvPr id="103" name="Google Shape;103;p2"/>
          <p:cNvSpPr/>
          <p:nvPr/>
        </p:nvSpPr>
        <p:spPr>
          <a:xfrm>
            <a:off x="-152400" y="-145027"/>
            <a:ext cx="3812770" cy="10631791"/>
          </a:xfrm>
          <a:prstGeom prst="rect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"/>
          <p:cNvSpPr txBox="1"/>
          <p:nvPr/>
        </p:nvSpPr>
        <p:spPr>
          <a:xfrm>
            <a:off x="-2514600" y="4031392"/>
            <a:ext cx="8675511" cy="5321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287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287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5</a:t>
            </a:r>
            <a:endParaRPr/>
          </a:p>
          <a:p>
            <a:pPr indent="0" lvl="0" marL="0" marR="0" rtl="0" algn="ctr">
              <a:lnSpc>
                <a:spcPct val="718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115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טון</a:t>
            </a:r>
            <a:endParaRPr b="1" i="0" sz="9600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ctr">
              <a:lnSpc>
                <a:spcPct val="137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60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בשנה</a:t>
            </a:r>
            <a:endParaRPr b="1" i="0" sz="6000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ctr">
              <a:lnSpc>
                <a:spcPct val="137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6000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ctr">
              <a:lnSpc>
                <a:spcPct val="294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28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150 דונם</a:t>
            </a:r>
            <a:endParaRPr b="1" i="0" sz="2800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/>
          <p:nvPr/>
        </p:nvSpPr>
        <p:spPr>
          <a:xfrm>
            <a:off x="-104987" y="-15986"/>
            <a:ext cx="18519746" cy="2089938"/>
          </a:xfrm>
          <a:prstGeom prst="rect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"/>
          <p:cNvSpPr txBox="1"/>
          <p:nvPr/>
        </p:nvSpPr>
        <p:spPr>
          <a:xfrm>
            <a:off x="1895355" y="1024409"/>
            <a:ext cx="14497290" cy="1065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7000" u="none" cap="none" strike="noStrike">
                <a:solidFill>
                  <a:srgbClr val="F8F8F3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 i="0" sz="7000" u="none" cap="none" strike="noStrike">
              <a:solidFill>
                <a:srgbClr val="F8F8F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3"/>
          <p:cNvSpPr/>
          <p:nvPr/>
        </p:nvSpPr>
        <p:spPr>
          <a:xfrm>
            <a:off x="14987082" y="3618811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846021" y="3506644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/>
          <p:cNvSpPr txBox="1"/>
          <p:nvPr/>
        </p:nvSpPr>
        <p:spPr>
          <a:xfrm>
            <a:off x="14441087" y="4710290"/>
            <a:ext cx="3616783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חקלאי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300026" y="4532934"/>
            <a:ext cx="3616783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תעשיה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-29029" y="8959740"/>
            <a:ext cx="4631182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FF0000"/>
                </a:solidFill>
                <a:latin typeface="Heebo"/>
                <a:ea typeface="Heebo"/>
                <a:cs typeface="Heebo"/>
                <a:sym typeface="Heebo"/>
              </a:rPr>
              <a:t>45,000- ₪</a:t>
            </a:r>
            <a:endParaRPr/>
          </a:p>
        </p:txBody>
      </p:sp>
      <p:sp>
        <p:nvSpPr>
          <p:cNvPr id="116" name="Google Shape;116;p3"/>
          <p:cNvSpPr txBox="1"/>
          <p:nvPr/>
        </p:nvSpPr>
        <p:spPr>
          <a:xfrm>
            <a:off x="10319810" y="8233021"/>
            <a:ext cx="8242553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3600" u="none" cap="none" strike="noStrike">
                <a:solidFill>
                  <a:srgbClr val="90BEAB"/>
                </a:solidFill>
                <a:latin typeface="Heebo"/>
                <a:ea typeface="Heebo"/>
                <a:cs typeface="Heebo"/>
                <a:sym typeface="Heebo"/>
              </a:rPr>
              <a:t>* 10 טון</a:t>
            </a:r>
            <a:endParaRPr b="1" i="0" sz="3600" u="none" cap="none" strike="noStrike">
              <a:solidFill>
                <a:srgbClr val="90BEAB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7" name="Google Shape;117;p3"/>
          <p:cNvSpPr txBox="1"/>
          <p:nvPr/>
        </p:nvSpPr>
        <p:spPr>
          <a:xfrm>
            <a:off x="13384828" y="8917530"/>
            <a:ext cx="4631182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FF0000"/>
                </a:solidFill>
                <a:latin typeface="Heebo"/>
                <a:ea typeface="Heebo"/>
                <a:cs typeface="Heebo"/>
                <a:sym typeface="Heebo"/>
              </a:rPr>
              <a:t>15,000-₪  </a:t>
            </a:r>
            <a:endParaRPr b="1" i="0" sz="3600" u="none" cap="none" strike="noStrike">
              <a:solidFill>
                <a:srgbClr val="FF0000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8" name="Google Shape;118;p3"/>
          <p:cNvSpPr txBox="1"/>
          <p:nvPr/>
        </p:nvSpPr>
        <p:spPr>
          <a:xfrm>
            <a:off x="13500701" y="6437074"/>
            <a:ext cx="4515309" cy="17312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0BEAB"/>
                </a:solidFill>
                <a:latin typeface="Heebo"/>
                <a:ea typeface="Heebo"/>
                <a:cs typeface="Heebo"/>
                <a:sym typeface="Heebo"/>
              </a:rPr>
              <a:t>חוסר במקום, סניטציה, קנסות</a:t>
            </a:r>
            <a:endParaRPr b="1" i="0" sz="4800" u="none" cap="none" strike="noStrike">
              <a:solidFill>
                <a:srgbClr val="90BEAB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0BEAB"/>
                </a:solidFill>
                <a:latin typeface="Heebo"/>
                <a:ea typeface="Heebo"/>
                <a:cs typeface="Heebo"/>
                <a:sym typeface="Heebo"/>
              </a:rPr>
              <a:t>איכות הסביבה</a:t>
            </a:r>
            <a:endParaRPr b="1" i="0" sz="4800" u="none" cap="none" strike="noStrike">
              <a:solidFill>
                <a:srgbClr val="90BEAB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240613" y="6437074"/>
            <a:ext cx="3880411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0BEAB"/>
                </a:solidFill>
                <a:latin typeface="Heebo"/>
                <a:ea typeface="Heebo"/>
                <a:cs typeface="Heebo"/>
                <a:sym typeface="Heebo"/>
              </a:rPr>
              <a:t>פלסטיקה</a:t>
            </a:r>
            <a:endParaRPr/>
          </a:p>
        </p:txBody>
      </p:sp>
      <p:pic>
        <p:nvPicPr>
          <p:cNvPr id="120" name="Google Shape;12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2337" y="2925497"/>
            <a:ext cx="4903417" cy="4903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66345" y="5697063"/>
            <a:ext cx="5839033" cy="486586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"/>
          <p:cNvSpPr txBox="1"/>
          <p:nvPr/>
        </p:nvSpPr>
        <p:spPr>
          <a:xfrm>
            <a:off x="5162768" y="1093316"/>
            <a:ext cx="8242553" cy="7098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72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מוטיבציות </a:t>
            </a:r>
            <a:endParaRPr b="1" i="0" sz="72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/>
          <p:nvPr/>
        </p:nvSpPr>
        <p:spPr>
          <a:xfrm>
            <a:off x="-115873" y="1"/>
            <a:ext cx="18519746" cy="2089938"/>
          </a:xfrm>
          <a:prstGeom prst="rect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4"/>
          <p:cNvSpPr/>
          <p:nvPr/>
        </p:nvSpPr>
        <p:spPr>
          <a:xfrm rot="10800000">
            <a:off x="7882159" y="466584"/>
            <a:ext cx="2803774" cy="2428069"/>
          </a:xfrm>
          <a:custGeom>
            <a:rect b="b" l="l" r="r" t="t"/>
            <a:pathLst>
              <a:path extrusionOk="0" h="5499100" w="6350000">
                <a:moveTo>
                  <a:pt x="0" y="5499100"/>
                </a:moveTo>
                <a:lnTo>
                  <a:pt x="3175000" y="0"/>
                </a:lnTo>
                <a:lnTo>
                  <a:pt x="6350000" y="5499100"/>
                </a:lnTo>
                <a:close/>
              </a:path>
            </a:pathLst>
          </a:custGeom>
          <a:solidFill>
            <a:srgbClr val="90BEAB"/>
          </a:solidFill>
          <a:ln>
            <a:noFill/>
          </a:ln>
        </p:spPr>
      </p:sp>
      <p:sp>
        <p:nvSpPr>
          <p:cNvPr id="129" name="Google Shape;129;p4"/>
          <p:cNvSpPr txBox="1"/>
          <p:nvPr/>
        </p:nvSpPr>
        <p:spPr>
          <a:xfrm>
            <a:off x="1895355" y="1024409"/>
            <a:ext cx="14497290" cy="1065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7000" u="none" cap="none" strike="noStrike">
                <a:solidFill>
                  <a:srgbClr val="F8F8F3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 i="0" sz="7000" u="none" cap="none" strike="noStrike">
              <a:solidFill>
                <a:srgbClr val="F8F8F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0" name="Google Shape;130;p4"/>
          <p:cNvSpPr/>
          <p:nvPr/>
        </p:nvSpPr>
        <p:spPr>
          <a:xfrm>
            <a:off x="14987082" y="3618811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846021" y="3506644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 txBox="1"/>
          <p:nvPr/>
        </p:nvSpPr>
        <p:spPr>
          <a:xfrm>
            <a:off x="14441087" y="4710290"/>
            <a:ext cx="3616783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חקלאי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33" name="Google Shape;133;p4"/>
          <p:cNvSpPr txBox="1"/>
          <p:nvPr/>
        </p:nvSpPr>
        <p:spPr>
          <a:xfrm>
            <a:off x="300026" y="4532934"/>
            <a:ext cx="3616783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תעשיה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34" name="Google Shape;134;p4"/>
          <p:cNvSpPr txBox="1"/>
          <p:nvPr/>
        </p:nvSpPr>
        <p:spPr>
          <a:xfrm>
            <a:off x="-91922" y="6540850"/>
            <a:ext cx="4631182" cy="1194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BFBFBF"/>
                </a:solidFill>
                <a:latin typeface="Heebo"/>
                <a:ea typeface="Heebo"/>
                <a:cs typeface="Heebo"/>
                <a:sym typeface="Heebo"/>
              </a:rPr>
              <a:t>45,000- ₪</a:t>
            </a:r>
            <a:endParaRPr/>
          </a:p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800" u="none" cap="none" strike="noStrike">
              <a:solidFill>
                <a:srgbClr val="BFBFB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35" name="Google Shape;135;p4"/>
          <p:cNvSpPr txBox="1"/>
          <p:nvPr/>
        </p:nvSpPr>
        <p:spPr>
          <a:xfrm>
            <a:off x="3916809" y="1024409"/>
            <a:ext cx="10332591" cy="7098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72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יכול להשתלם לכולם!</a:t>
            </a:r>
            <a:endParaRPr b="1" i="1" sz="72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36" name="Google Shape;136;p4"/>
          <p:cNvSpPr txBox="1"/>
          <p:nvPr/>
        </p:nvSpPr>
        <p:spPr>
          <a:xfrm>
            <a:off x="13772691" y="6647449"/>
            <a:ext cx="4631182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BFBFBF"/>
                </a:solidFill>
                <a:latin typeface="Heebo"/>
                <a:ea typeface="Heebo"/>
                <a:cs typeface="Heebo"/>
                <a:sym typeface="Heebo"/>
              </a:rPr>
              <a:t>15,000-₪  </a:t>
            </a:r>
            <a:endParaRPr b="1" i="0" sz="3600" u="none" cap="none" strike="noStrike">
              <a:solidFill>
                <a:srgbClr val="BFBFB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37" name="Google Shape;137;p4"/>
          <p:cNvSpPr/>
          <p:nvPr/>
        </p:nvSpPr>
        <p:spPr>
          <a:xfrm>
            <a:off x="8077200" y="3296440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9761062" y="5851076"/>
            <a:ext cx="1921059" cy="1943765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/>
          <p:nvPr/>
        </p:nvSpPr>
        <p:spPr>
          <a:xfrm>
            <a:off x="6976110" y="5791643"/>
            <a:ext cx="1921059" cy="1943765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9273359" y="6308276"/>
            <a:ext cx="3035822" cy="1154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גריסה</a:t>
            </a:r>
            <a:endParaRPr/>
          </a:p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דחיסה</a:t>
            </a:r>
            <a:endParaRPr b="0" i="0" sz="36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382569" y="6514800"/>
            <a:ext cx="3035822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שינוע</a:t>
            </a:r>
            <a:endParaRPr b="0" i="0" sz="36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7543950" y="4362537"/>
            <a:ext cx="3616783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מחזור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8847630" y="7941932"/>
            <a:ext cx="388727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3600" u="none" cap="none" strike="noStrike">
                <a:solidFill>
                  <a:srgbClr val="3F3F3F"/>
                </a:solidFill>
                <a:latin typeface="Heebo"/>
                <a:ea typeface="Heebo"/>
                <a:cs typeface="Heebo"/>
                <a:sym typeface="Heebo"/>
              </a:rPr>
              <a:t>5000-12,000₪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2400" u="none" cap="none" strike="noStrike">
                <a:solidFill>
                  <a:srgbClr val="3F3F3F"/>
                </a:solidFill>
                <a:latin typeface="Heebo"/>
                <a:ea typeface="Heebo"/>
                <a:cs typeface="Heebo"/>
                <a:sym typeface="Heebo"/>
              </a:rPr>
              <a:t>ליום</a:t>
            </a:r>
            <a:endParaRPr b="1" i="0" sz="2400" u="none" cap="none" strike="noStrike">
              <a:solidFill>
                <a:srgbClr val="3F3F3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5873783" y="7941932"/>
            <a:ext cx="388727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3600" u="none" cap="none" strike="noStrike">
                <a:solidFill>
                  <a:srgbClr val="3F3F3F"/>
                </a:solidFill>
                <a:latin typeface="Heebo"/>
                <a:ea typeface="Heebo"/>
                <a:cs typeface="Heebo"/>
                <a:sym typeface="Heebo"/>
              </a:rPr>
              <a:t>3500 ₪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2400" u="none" cap="none" strike="noStrike">
                <a:solidFill>
                  <a:srgbClr val="3F3F3F"/>
                </a:solidFill>
                <a:latin typeface="Heebo"/>
                <a:ea typeface="Heebo"/>
                <a:cs typeface="Heebo"/>
                <a:sym typeface="Heebo"/>
              </a:rPr>
              <a:t>לטריילר</a:t>
            </a:r>
            <a:endParaRPr b="1" i="0" sz="2400" u="none" cap="none" strike="noStrike">
              <a:solidFill>
                <a:srgbClr val="3F3F3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13772691" y="7338837"/>
            <a:ext cx="4631182" cy="1194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0 ₪ </a:t>
            </a:r>
            <a:endParaRPr/>
          </a:p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חיסכון מלא</a:t>
            </a:r>
            <a:endParaRPr b="1" i="0" sz="3600" u="none" cap="none" strike="noStrike">
              <a:solidFill>
                <a:srgbClr val="92D050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-91922" y="7193973"/>
            <a:ext cx="4631182" cy="1194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חיסכון של</a:t>
            </a:r>
            <a:endParaRPr/>
          </a:p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יותר מחצי</a:t>
            </a:r>
            <a:endParaRPr b="1" i="0" sz="3600" u="none" cap="none" strike="noStrike">
              <a:solidFill>
                <a:srgbClr val="92D050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968455" y="9096136"/>
            <a:ext cx="4631182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מוכרים ומרוויחים</a:t>
            </a:r>
            <a:endParaRPr b="1" i="0" sz="3600" u="none" cap="none" strike="noStrike">
              <a:solidFill>
                <a:srgbClr val="92D050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"/>
          <p:cNvSpPr/>
          <p:nvPr/>
        </p:nvSpPr>
        <p:spPr>
          <a:xfrm>
            <a:off x="-115873" y="-72570"/>
            <a:ext cx="18519746" cy="2089938"/>
          </a:xfrm>
          <a:prstGeom prst="rect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5"/>
          <p:cNvSpPr/>
          <p:nvPr/>
        </p:nvSpPr>
        <p:spPr>
          <a:xfrm rot="10800000">
            <a:off x="7882159" y="466584"/>
            <a:ext cx="2803774" cy="2428069"/>
          </a:xfrm>
          <a:custGeom>
            <a:rect b="b" l="l" r="r" t="t"/>
            <a:pathLst>
              <a:path extrusionOk="0" h="5499100" w="6350000">
                <a:moveTo>
                  <a:pt x="0" y="5499100"/>
                </a:moveTo>
                <a:lnTo>
                  <a:pt x="3175000" y="0"/>
                </a:lnTo>
                <a:lnTo>
                  <a:pt x="6350000" y="5499100"/>
                </a:lnTo>
                <a:close/>
              </a:path>
            </a:pathLst>
          </a:custGeom>
          <a:solidFill>
            <a:srgbClr val="90BEAB"/>
          </a:solidFill>
          <a:ln>
            <a:noFill/>
          </a:ln>
        </p:spPr>
      </p:sp>
      <p:sp>
        <p:nvSpPr>
          <p:cNvPr id="154" name="Google Shape;154;p5"/>
          <p:cNvSpPr txBox="1"/>
          <p:nvPr/>
        </p:nvSpPr>
        <p:spPr>
          <a:xfrm>
            <a:off x="1895355" y="1024409"/>
            <a:ext cx="14497290" cy="1065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7000" u="none" cap="none" strike="noStrike">
                <a:solidFill>
                  <a:srgbClr val="F8F8F3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 i="0" sz="7000" u="none" cap="none" strike="noStrike">
              <a:solidFill>
                <a:srgbClr val="F8F8F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p5"/>
          <p:cNvSpPr/>
          <p:nvPr/>
        </p:nvSpPr>
        <p:spPr>
          <a:xfrm>
            <a:off x="14987082" y="3618811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5"/>
          <p:cNvSpPr/>
          <p:nvPr/>
        </p:nvSpPr>
        <p:spPr>
          <a:xfrm>
            <a:off x="846021" y="3506644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5"/>
          <p:cNvSpPr txBox="1"/>
          <p:nvPr/>
        </p:nvSpPr>
        <p:spPr>
          <a:xfrm>
            <a:off x="14441087" y="4710290"/>
            <a:ext cx="3616783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חקלאי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58" name="Google Shape;158;p5"/>
          <p:cNvSpPr txBox="1"/>
          <p:nvPr/>
        </p:nvSpPr>
        <p:spPr>
          <a:xfrm>
            <a:off x="300026" y="4532934"/>
            <a:ext cx="3616783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תעשיה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59" name="Google Shape;159;p5"/>
          <p:cNvSpPr txBox="1"/>
          <p:nvPr/>
        </p:nvSpPr>
        <p:spPr>
          <a:xfrm>
            <a:off x="-91922" y="6540850"/>
            <a:ext cx="4631182" cy="1194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BFBFBF"/>
                </a:solidFill>
                <a:latin typeface="Heebo"/>
                <a:ea typeface="Heebo"/>
                <a:cs typeface="Heebo"/>
                <a:sym typeface="Heebo"/>
              </a:rPr>
              <a:t>45,000- ₪</a:t>
            </a:r>
            <a:endParaRPr/>
          </a:p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800" u="none" cap="none" strike="noStrike">
              <a:solidFill>
                <a:srgbClr val="BFBFB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60" name="Google Shape;160;p5"/>
          <p:cNvSpPr txBox="1"/>
          <p:nvPr/>
        </p:nvSpPr>
        <p:spPr>
          <a:xfrm>
            <a:off x="5034430" y="775271"/>
            <a:ext cx="8242553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72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ועדיין תקוע!!!</a:t>
            </a:r>
            <a:endParaRPr b="1" i="0" sz="72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61" name="Google Shape;161;p5"/>
          <p:cNvSpPr txBox="1"/>
          <p:nvPr/>
        </p:nvSpPr>
        <p:spPr>
          <a:xfrm>
            <a:off x="13772691" y="6647449"/>
            <a:ext cx="4631182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BFBFBF"/>
                </a:solidFill>
                <a:latin typeface="Heebo"/>
                <a:ea typeface="Heebo"/>
                <a:cs typeface="Heebo"/>
                <a:sym typeface="Heebo"/>
              </a:rPr>
              <a:t>15,000-₪  </a:t>
            </a:r>
            <a:endParaRPr b="1" i="0" sz="3600" u="none" cap="none" strike="noStrike">
              <a:solidFill>
                <a:srgbClr val="BFBFB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62" name="Google Shape;162;p5"/>
          <p:cNvSpPr/>
          <p:nvPr/>
        </p:nvSpPr>
        <p:spPr>
          <a:xfrm>
            <a:off x="8077200" y="3296440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5"/>
          <p:cNvSpPr/>
          <p:nvPr/>
        </p:nvSpPr>
        <p:spPr>
          <a:xfrm>
            <a:off x="9761062" y="5851076"/>
            <a:ext cx="1921059" cy="1943765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6976110" y="5791643"/>
            <a:ext cx="1921059" cy="1943765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5"/>
          <p:cNvSpPr txBox="1"/>
          <p:nvPr/>
        </p:nvSpPr>
        <p:spPr>
          <a:xfrm>
            <a:off x="9273359" y="6308276"/>
            <a:ext cx="3035822" cy="1154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גריסה</a:t>
            </a:r>
            <a:endParaRPr/>
          </a:p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דחיסה</a:t>
            </a:r>
            <a:endParaRPr b="0" i="0" sz="36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66" name="Google Shape;166;p5"/>
          <p:cNvSpPr txBox="1"/>
          <p:nvPr/>
        </p:nvSpPr>
        <p:spPr>
          <a:xfrm>
            <a:off x="6382569" y="6514800"/>
            <a:ext cx="3035822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שינוע</a:t>
            </a:r>
            <a:endParaRPr b="0" i="0" sz="36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67" name="Google Shape;167;p5"/>
          <p:cNvSpPr txBox="1"/>
          <p:nvPr/>
        </p:nvSpPr>
        <p:spPr>
          <a:xfrm>
            <a:off x="7543950" y="4362537"/>
            <a:ext cx="3616783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מחזור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68" name="Google Shape;168;p5"/>
          <p:cNvSpPr txBox="1"/>
          <p:nvPr/>
        </p:nvSpPr>
        <p:spPr>
          <a:xfrm>
            <a:off x="8847630" y="7941932"/>
            <a:ext cx="388727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3600" u="none" cap="none" strike="noStrike">
                <a:solidFill>
                  <a:srgbClr val="3F3F3F"/>
                </a:solidFill>
                <a:latin typeface="Heebo"/>
                <a:ea typeface="Heebo"/>
                <a:cs typeface="Heebo"/>
                <a:sym typeface="Heebo"/>
              </a:rPr>
              <a:t>5000-12,000₪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2400" u="none" cap="none" strike="noStrike">
                <a:solidFill>
                  <a:srgbClr val="3F3F3F"/>
                </a:solidFill>
                <a:latin typeface="Heebo"/>
                <a:ea typeface="Heebo"/>
                <a:cs typeface="Heebo"/>
                <a:sym typeface="Heebo"/>
              </a:rPr>
              <a:t>ליום</a:t>
            </a:r>
            <a:endParaRPr b="1" i="0" sz="2400" u="none" cap="none" strike="noStrike">
              <a:solidFill>
                <a:srgbClr val="3F3F3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69" name="Google Shape;169;p5"/>
          <p:cNvSpPr txBox="1"/>
          <p:nvPr/>
        </p:nvSpPr>
        <p:spPr>
          <a:xfrm>
            <a:off x="5873783" y="7941932"/>
            <a:ext cx="388727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3600" u="none" cap="none" strike="noStrike">
                <a:solidFill>
                  <a:srgbClr val="3F3F3F"/>
                </a:solidFill>
                <a:latin typeface="Heebo"/>
                <a:ea typeface="Heebo"/>
                <a:cs typeface="Heebo"/>
                <a:sym typeface="Heebo"/>
              </a:rPr>
              <a:t>3500 ₪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2400" u="none" cap="none" strike="noStrike">
                <a:solidFill>
                  <a:srgbClr val="3F3F3F"/>
                </a:solidFill>
                <a:latin typeface="Heebo"/>
                <a:ea typeface="Heebo"/>
                <a:cs typeface="Heebo"/>
                <a:sym typeface="Heebo"/>
              </a:rPr>
              <a:t>לטריילר</a:t>
            </a:r>
            <a:endParaRPr b="1" i="0" sz="2400" u="none" cap="none" strike="noStrike">
              <a:solidFill>
                <a:srgbClr val="3F3F3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70" name="Google Shape;170;p5"/>
          <p:cNvSpPr txBox="1"/>
          <p:nvPr/>
        </p:nvSpPr>
        <p:spPr>
          <a:xfrm>
            <a:off x="13772691" y="7338837"/>
            <a:ext cx="4631182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חיסכון מלא</a:t>
            </a:r>
            <a:endParaRPr b="1" i="0" sz="3600" u="none" cap="none" strike="noStrike">
              <a:solidFill>
                <a:srgbClr val="92D050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71" name="Google Shape;171;p5"/>
          <p:cNvSpPr txBox="1"/>
          <p:nvPr/>
        </p:nvSpPr>
        <p:spPr>
          <a:xfrm>
            <a:off x="-91922" y="7193973"/>
            <a:ext cx="4631182" cy="1194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חיסכון של</a:t>
            </a:r>
            <a:endParaRPr/>
          </a:p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יותר מחצי</a:t>
            </a:r>
            <a:endParaRPr b="1" i="0" sz="3600" u="none" cap="none" strike="noStrike">
              <a:solidFill>
                <a:srgbClr val="92D050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72" name="Google Shape;172;p5"/>
          <p:cNvSpPr txBox="1"/>
          <p:nvPr/>
        </p:nvSpPr>
        <p:spPr>
          <a:xfrm>
            <a:off x="6968455" y="9096136"/>
            <a:ext cx="4631182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4800" u="none" cap="none" strike="noStrike">
                <a:solidFill>
                  <a:srgbClr val="92D050"/>
                </a:solidFill>
                <a:latin typeface="Heebo"/>
                <a:ea typeface="Heebo"/>
                <a:cs typeface="Heebo"/>
                <a:sym typeface="Heebo"/>
              </a:rPr>
              <a:t>מוכרים ומרוויחים</a:t>
            </a:r>
            <a:endParaRPr b="1" i="0" sz="3600" u="none" cap="none" strike="noStrike">
              <a:solidFill>
                <a:srgbClr val="92D050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id="173" name="Google Shape;17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06728" y="3430390"/>
            <a:ext cx="2762775" cy="276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85268" y="3390446"/>
            <a:ext cx="2762775" cy="276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"/>
          <p:cNvSpPr/>
          <p:nvPr/>
        </p:nvSpPr>
        <p:spPr>
          <a:xfrm>
            <a:off x="3516948" y="1434379"/>
            <a:ext cx="11219303" cy="8662121"/>
          </a:xfrm>
          <a:prstGeom prst="ellipse">
            <a:avLst/>
          </a:prstGeom>
          <a:solidFill>
            <a:schemeClr val="lt1"/>
          </a:solidFill>
          <a:ln cap="flat" cmpd="sng" w="38100">
            <a:solidFill>
              <a:srgbClr val="90BE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7"/>
          <p:cNvSpPr txBox="1"/>
          <p:nvPr/>
        </p:nvSpPr>
        <p:spPr>
          <a:xfrm>
            <a:off x="1895355" y="1024409"/>
            <a:ext cx="14497290" cy="1065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7000" u="none" cap="none" strike="noStrike">
                <a:solidFill>
                  <a:srgbClr val="F8F8F3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 i="0" sz="7000" u="none" cap="none" strike="noStrike">
              <a:solidFill>
                <a:srgbClr val="F8F8F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Google Shape;181;p7"/>
          <p:cNvSpPr/>
          <p:nvPr/>
        </p:nvSpPr>
        <p:spPr>
          <a:xfrm>
            <a:off x="7784995" y="342900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2254550" y="4585158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7"/>
          <p:cNvSpPr txBox="1"/>
          <p:nvPr/>
        </p:nvSpPr>
        <p:spPr>
          <a:xfrm>
            <a:off x="7239000" y="1434379"/>
            <a:ext cx="3616783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חקלאי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84" name="Google Shape;184;p7"/>
          <p:cNvSpPr txBox="1"/>
          <p:nvPr/>
        </p:nvSpPr>
        <p:spPr>
          <a:xfrm>
            <a:off x="1708555" y="5611448"/>
            <a:ext cx="3616783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תעשיה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85" name="Google Shape;185;p7"/>
          <p:cNvSpPr/>
          <p:nvPr/>
        </p:nvSpPr>
        <p:spPr>
          <a:xfrm>
            <a:off x="13018130" y="2461845"/>
            <a:ext cx="2524795" cy="2554636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7"/>
          <p:cNvSpPr/>
          <p:nvPr/>
        </p:nvSpPr>
        <p:spPr>
          <a:xfrm>
            <a:off x="13897448" y="5862476"/>
            <a:ext cx="1921059" cy="1943765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12057600" y="8057817"/>
            <a:ext cx="1921059" cy="1943765"/>
          </a:xfrm>
          <a:prstGeom prst="ellipse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7"/>
          <p:cNvSpPr txBox="1"/>
          <p:nvPr/>
        </p:nvSpPr>
        <p:spPr>
          <a:xfrm>
            <a:off x="13356823" y="6300937"/>
            <a:ext cx="3035822" cy="1154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גריסה</a:t>
            </a:r>
            <a:endParaRPr/>
          </a:p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דחיסה</a:t>
            </a:r>
            <a:endParaRPr b="0" i="0" sz="36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89" name="Google Shape;189;p7"/>
          <p:cNvSpPr txBox="1"/>
          <p:nvPr/>
        </p:nvSpPr>
        <p:spPr>
          <a:xfrm>
            <a:off x="11464059" y="8780974"/>
            <a:ext cx="3035822" cy="577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3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שינוע</a:t>
            </a:r>
            <a:endParaRPr b="0" i="0" sz="36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90" name="Google Shape;190;p7"/>
          <p:cNvSpPr txBox="1"/>
          <p:nvPr/>
        </p:nvSpPr>
        <p:spPr>
          <a:xfrm>
            <a:off x="12484880" y="3527942"/>
            <a:ext cx="3616783" cy="6174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מחזור</a:t>
            </a:r>
            <a:endParaRPr b="0" i="0" sz="4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id="191" name="Google Shape;191;p7"/>
          <p:cNvPicPr preferRelativeResize="0"/>
          <p:nvPr/>
        </p:nvPicPr>
        <p:blipFill rotWithShape="1">
          <a:blip r:embed="rId3">
            <a:alphaModFix/>
          </a:blip>
          <a:srcRect b="0" l="0" r="51959" t="0"/>
          <a:stretch/>
        </p:blipFill>
        <p:spPr>
          <a:xfrm>
            <a:off x="5595652" y="3161328"/>
            <a:ext cx="3200400" cy="5813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7"/>
          <p:cNvPicPr preferRelativeResize="0"/>
          <p:nvPr/>
        </p:nvPicPr>
        <p:blipFill rotWithShape="1">
          <a:blip r:embed="rId3">
            <a:alphaModFix/>
          </a:blip>
          <a:srcRect b="0" l="52900" r="0" t="0"/>
          <a:stretch/>
        </p:blipFill>
        <p:spPr>
          <a:xfrm>
            <a:off x="8597103" y="3215810"/>
            <a:ext cx="3137697" cy="581389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7"/>
          <p:cNvSpPr txBox="1"/>
          <p:nvPr/>
        </p:nvSpPr>
        <p:spPr>
          <a:xfrm>
            <a:off x="0" y="567955"/>
            <a:ext cx="8327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3913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w-IL" sz="11500">
                <a:solidFill>
                  <a:srgbClr val="90BEAB"/>
                </a:solidFill>
                <a:latin typeface="Heebo"/>
                <a:ea typeface="Heebo"/>
                <a:cs typeface="Heebo"/>
                <a:sym typeface="Heebo"/>
              </a:rPr>
              <a:t>Rubbishare </a:t>
            </a:r>
            <a:endParaRPr b="1" i="0" sz="11500" u="none" cap="none" strike="noStrike">
              <a:solidFill>
                <a:srgbClr val="90BEAB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94" name="Google Shape;194;p7"/>
          <p:cNvSpPr txBox="1"/>
          <p:nvPr/>
        </p:nvSpPr>
        <p:spPr>
          <a:xfrm>
            <a:off x="118744" y="1286936"/>
            <a:ext cx="52617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w-IL" sz="4000" u="none" cap="none" strike="noStrike">
                <a:solidFill>
                  <a:srgbClr val="90BEAB"/>
                </a:solidFill>
                <a:latin typeface="Heebo"/>
                <a:ea typeface="Heebo"/>
                <a:cs typeface="Heebo"/>
                <a:sym typeface="Heebo"/>
              </a:rPr>
              <a:t>פלטפורמה שיתופית לפינוי פלסטיק חקלאי</a:t>
            </a:r>
            <a:endParaRPr b="0" i="0" sz="4000" u="none" cap="none" strike="noStrike">
              <a:solidFill>
                <a:srgbClr val="90BEAB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56410" y="-266700"/>
            <a:ext cx="7906767" cy="11860152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8"/>
          <p:cNvSpPr/>
          <p:nvPr/>
        </p:nvSpPr>
        <p:spPr>
          <a:xfrm rot="-5400000">
            <a:off x="6019995" y="3314844"/>
            <a:ext cx="4223225" cy="3657313"/>
          </a:xfrm>
          <a:custGeom>
            <a:rect b="b" l="l" r="r" t="t"/>
            <a:pathLst>
              <a:path extrusionOk="0" h="5499100" w="6350000">
                <a:moveTo>
                  <a:pt x="0" y="5499100"/>
                </a:moveTo>
                <a:lnTo>
                  <a:pt x="3175000" y="0"/>
                </a:lnTo>
                <a:lnTo>
                  <a:pt x="6350000" y="5499100"/>
                </a:lnTo>
                <a:close/>
              </a:path>
            </a:pathLst>
          </a:custGeom>
          <a:solidFill>
            <a:srgbClr val="90BEAB"/>
          </a:solidFill>
          <a:ln>
            <a:noFill/>
          </a:ln>
        </p:spPr>
      </p:sp>
      <p:sp>
        <p:nvSpPr>
          <p:cNvPr id="201" name="Google Shape;201;p8"/>
          <p:cNvSpPr/>
          <p:nvPr/>
        </p:nvSpPr>
        <p:spPr>
          <a:xfrm>
            <a:off x="6974825" y="-90441"/>
            <a:ext cx="11313175" cy="10377441"/>
          </a:xfrm>
          <a:prstGeom prst="rect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8"/>
          <p:cNvGrpSpPr/>
          <p:nvPr/>
        </p:nvGrpSpPr>
        <p:grpSpPr>
          <a:xfrm>
            <a:off x="8229601" y="495300"/>
            <a:ext cx="9029700" cy="8110603"/>
            <a:chOff x="0" y="-9525"/>
            <a:chExt cx="11831122" cy="9242602"/>
          </a:xfrm>
        </p:grpSpPr>
        <p:sp>
          <p:nvSpPr>
            <p:cNvPr id="203" name="Google Shape;203;p8"/>
            <p:cNvSpPr txBox="1"/>
            <p:nvPr/>
          </p:nvSpPr>
          <p:spPr>
            <a:xfrm>
              <a:off x="0" y="-9525"/>
              <a:ext cx="11831122" cy="69445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1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iw-IL" sz="6600" u="none" cap="none" strike="noStrike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מודל הכנסות:</a:t>
              </a:r>
              <a:endParaRPr/>
            </a:p>
            <a:p>
              <a:pPr indent="0" lvl="0" marL="0" marR="0" rtl="1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6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endParaRPr>
            </a:p>
            <a:p>
              <a:pPr indent="-685800" lvl="0" marL="685800" marR="0" rtl="1" algn="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600"/>
                <a:buFont typeface="Arial"/>
                <a:buChar char="•"/>
              </a:pPr>
              <a:r>
                <a:rPr b="0" i="0" lang="iw-IL" sz="6600" u="none" cap="none" strike="noStrike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מודל מנוי</a:t>
              </a:r>
              <a:endParaRPr/>
            </a:p>
            <a:p>
              <a:pPr indent="-685800" lvl="0" marL="685800" marR="0" rtl="1" algn="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600"/>
                <a:buFont typeface="Arial"/>
                <a:buChar char="•"/>
              </a:pPr>
              <a:r>
                <a:rPr b="0" i="0" lang="iw-IL" sz="6600" u="none" cap="none" strike="noStrike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מודל פרסומות</a:t>
              </a:r>
              <a:endParaRPr/>
            </a:p>
            <a:p>
              <a:pPr indent="-685800" lvl="0" marL="685800" marR="0" rtl="1" algn="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6600"/>
                <a:buFont typeface="Arial"/>
                <a:buChar char="•"/>
              </a:pPr>
              <a:r>
                <a:rPr b="0" i="0" lang="iw-IL" sz="6600" u="none" cap="none" strike="noStrike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מודל עמלה</a:t>
              </a:r>
              <a:endParaRPr/>
            </a:p>
            <a:p>
              <a:pPr indent="-266700" lvl="0" marL="685800" marR="0" rtl="1" algn="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6600"/>
                <a:buFont typeface="Arial"/>
                <a:buNone/>
              </a:pPr>
              <a:r>
                <a:t/>
              </a:r>
              <a:endParaRPr b="0" i="0" sz="6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9332483" y="9037163"/>
              <a:ext cx="2498639" cy="195914"/>
            </a:xfrm>
            <a:prstGeom prst="rect">
              <a:avLst/>
            </a:prstGeom>
            <a:solidFill>
              <a:srgbClr val="F8F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56410" y="-266700"/>
            <a:ext cx="7906767" cy="11860152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9"/>
          <p:cNvSpPr/>
          <p:nvPr/>
        </p:nvSpPr>
        <p:spPr>
          <a:xfrm rot="-5400000">
            <a:off x="6019995" y="3314844"/>
            <a:ext cx="4223225" cy="3657313"/>
          </a:xfrm>
          <a:custGeom>
            <a:rect b="b" l="l" r="r" t="t"/>
            <a:pathLst>
              <a:path extrusionOk="0" h="5499100" w="6350000">
                <a:moveTo>
                  <a:pt x="0" y="5499100"/>
                </a:moveTo>
                <a:lnTo>
                  <a:pt x="3175000" y="0"/>
                </a:lnTo>
                <a:lnTo>
                  <a:pt x="6350000" y="5499100"/>
                </a:lnTo>
                <a:close/>
              </a:path>
            </a:pathLst>
          </a:custGeom>
          <a:solidFill>
            <a:srgbClr val="90BEAB"/>
          </a:solidFill>
          <a:ln>
            <a:noFill/>
          </a:ln>
        </p:spPr>
      </p:sp>
      <p:sp>
        <p:nvSpPr>
          <p:cNvPr id="211" name="Google Shape;211;p9"/>
          <p:cNvSpPr/>
          <p:nvPr/>
        </p:nvSpPr>
        <p:spPr>
          <a:xfrm>
            <a:off x="6974825" y="-90441"/>
            <a:ext cx="11313175" cy="10377441"/>
          </a:xfrm>
          <a:prstGeom prst="rect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2" name="Google Shape;212;p9"/>
          <p:cNvGrpSpPr/>
          <p:nvPr/>
        </p:nvGrpSpPr>
        <p:grpSpPr>
          <a:xfrm>
            <a:off x="8229601" y="495300"/>
            <a:ext cx="9029700" cy="10197792"/>
            <a:chOff x="0" y="-9525"/>
            <a:chExt cx="11831122" cy="11621100"/>
          </a:xfrm>
        </p:grpSpPr>
        <p:sp>
          <p:nvSpPr>
            <p:cNvPr id="213" name="Google Shape;213;p9"/>
            <p:cNvSpPr txBox="1"/>
            <p:nvPr/>
          </p:nvSpPr>
          <p:spPr>
            <a:xfrm>
              <a:off x="0" y="-9525"/>
              <a:ext cx="11831100" cy="116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1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iw-IL" sz="6600" u="none" cap="none" strike="noStrike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תחרות</a:t>
              </a:r>
              <a:endParaRPr/>
            </a:p>
            <a:p>
              <a:pPr indent="0" lvl="0" marL="0" marR="0" rtl="1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iw-IL" sz="6600" u="none" cap="none" strike="noStrike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 </a:t>
              </a:r>
              <a:r>
                <a:rPr lang="iw-IL" sz="6600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Rubbishare </a:t>
              </a:r>
              <a:r>
                <a:rPr b="0" i="0" lang="iw-IL" sz="6600" u="none" cap="none" strike="noStrike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ייחודית אפליקציות ופלטפורמות אחרות קיימות לחקלאות בת קיימא, אבל אף אחת לא מתייחסת ספציפית להפחתת פסולת פלסטיק באופן שבו </a:t>
              </a:r>
              <a:r>
                <a:rPr lang="iw-IL" sz="6600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Rubbishare </a:t>
              </a:r>
              <a:r>
                <a:rPr b="0" i="0" lang="iw-IL" sz="6600" u="none" cap="none" strike="noStrike">
                  <a:solidFill>
                    <a:schemeClr val="lt1"/>
                  </a:solidFill>
                  <a:latin typeface="Heebo"/>
                  <a:ea typeface="Heebo"/>
                  <a:cs typeface="Heebo"/>
                  <a:sym typeface="Heebo"/>
                </a:rPr>
                <a:t> עושה זאת</a:t>
              </a:r>
              <a:endParaRPr/>
            </a:p>
            <a:p>
              <a:pPr indent="-266700" lvl="0" marL="685800" marR="0" rtl="1" algn="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6600"/>
                <a:buFont typeface="Arial"/>
                <a:buNone/>
              </a:pPr>
              <a:r>
                <a:t/>
              </a:r>
              <a:endParaRPr b="0" i="0" sz="6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9332483" y="9037163"/>
              <a:ext cx="2498639" cy="195914"/>
            </a:xfrm>
            <a:prstGeom prst="rect">
              <a:avLst/>
            </a:prstGeom>
            <a:solidFill>
              <a:srgbClr val="F8F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56410" y="-266700"/>
            <a:ext cx="7906767" cy="11860152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10"/>
          <p:cNvSpPr/>
          <p:nvPr/>
        </p:nvSpPr>
        <p:spPr>
          <a:xfrm rot="-5400000">
            <a:off x="6019995" y="3314844"/>
            <a:ext cx="4223225" cy="3657313"/>
          </a:xfrm>
          <a:custGeom>
            <a:rect b="b" l="l" r="r" t="t"/>
            <a:pathLst>
              <a:path extrusionOk="0" h="5499100" w="6350000">
                <a:moveTo>
                  <a:pt x="0" y="5499100"/>
                </a:moveTo>
                <a:lnTo>
                  <a:pt x="3175000" y="0"/>
                </a:lnTo>
                <a:lnTo>
                  <a:pt x="6350000" y="5499100"/>
                </a:lnTo>
                <a:close/>
              </a:path>
            </a:pathLst>
          </a:custGeom>
          <a:solidFill>
            <a:srgbClr val="90BEAB"/>
          </a:solidFill>
          <a:ln>
            <a:noFill/>
          </a:ln>
        </p:spPr>
      </p:sp>
      <p:sp>
        <p:nvSpPr>
          <p:cNvPr id="221" name="Google Shape;221;p10"/>
          <p:cNvSpPr/>
          <p:nvPr/>
        </p:nvSpPr>
        <p:spPr>
          <a:xfrm>
            <a:off x="6974825" y="-90441"/>
            <a:ext cx="11313175" cy="10377441"/>
          </a:xfrm>
          <a:prstGeom prst="rect">
            <a:avLst/>
          </a:prstGeom>
          <a:solidFill>
            <a:srgbClr val="90BE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0"/>
          <p:cNvSpPr txBox="1"/>
          <p:nvPr/>
        </p:nvSpPr>
        <p:spPr>
          <a:xfrm>
            <a:off x="8229601" y="495300"/>
            <a:ext cx="9029700" cy="6093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iw-IL" sz="6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תכונות עיקריות</a:t>
            </a:r>
            <a:endParaRPr/>
          </a:p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6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857250" lvl="0" marL="857250" marR="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b="0" i="0" lang="iw-IL" sz="6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אוטומציה לחקלאי</a:t>
            </a:r>
            <a:endParaRPr/>
          </a:p>
          <a:p>
            <a:pPr indent="-857250" lvl="0" marL="857250" marR="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b="0" i="0" lang="iw-IL" sz="6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העברה ושילוח</a:t>
            </a:r>
            <a:endParaRPr/>
          </a:p>
          <a:p>
            <a:pPr indent="-857250" lvl="0" marL="857250" marR="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b="0" i="0" lang="iw-IL" sz="66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ספריית משאבי חינוך והדרכה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ערכת נושא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תמר</dc:creator>
</cp:coreProperties>
</file>